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258" r:id="rId4"/>
    <p:sldId id="264" r:id="rId5"/>
    <p:sldId id="273" r:id="rId6"/>
    <p:sldId id="260" r:id="rId7"/>
    <p:sldId id="259" r:id="rId8"/>
    <p:sldId id="256" r:id="rId9"/>
    <p:sldId id="265" r:id="rId10"/>
    <p:sldId id="266" r:id="rId11"/>
    <p:sldId id="257" r:id="rId12"/>
    <p:sldId id="262" r:id="rId13"/>
    <p:sldId id="263" r:id="rId14"/>
    <p:sldId id="267" r:id="rId15"/>
    <p:sldId id="268" r:id="rId16"/>
    <p:sldId id="278" r:id="rId17"/>
    <p:sldId id="269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60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76529-F8BD-49A7-BD9A-D2C9BDB48579}" type="doc">
      <dgm:prSet loTypeId="urn:microsoft.com/office/officeart/2005/8/layout/target3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86C0DD8-A6F2-4F08-A232-E75E3501269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জৈব ও অরাসায়নিক বালাইনাশক</a:t>
          </a:r>
          <a:r>
            <a: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কেন ব্যবহার করতে হবে তা বলতে পারবে।</a:t>
          </a:r>
          <a:endParaRPr lang="en-US" dirty="0">
            <a:solidFill>
              <a:srgbClr val="0070C0"/>
            </a:solidFill>
          </a:endParaRPr>
        </a:p>
      </dgm:t>
    </dgm:pt>
    <dgm:pt modelId="{F1C0011C-6299-4624-A468-6E7B1353C26A}" type="parTrans" cxnId="{755D2EFC-F99E-454B-986F-541CA429B12B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EA68B42D-4ED6-441E-A63F-9F8EC9A87706}" type="sibTrans" cxnId="{755D2EFC-F99E-454B-986F-541CA429B12B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3E2E1EBA-7D0E-4832-9737-73CE6E842036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জৈব</a:t>
          </a:r>
          <a:r>
            <a: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বালাইনাশ</a:t>
          </a:r>
          <a:r>
            <a: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কের ব্যবহার বর্ণনা করতে পারবে </a:t>
          </a:r>
          <a:endParaRPr lang="en-US" dirty="0">
            <a:solidFill>
              <a:srgbClr val="0070C0"/>
            </a:solidFill>
          </a:endParaRPr>
        </a:p>
      </dgm:t>
    </dgm:pt>
    <dgm:pt modelId="{7CB88F46-9A2F-4B84-BDC2-0B8196232A98}" type="parTrans" cxnId="{7860F088-877F-4841-B50D-89C385A22F90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62EAE23C-176E-45B5-AFD9-56CA53DFEA11}" type="sibTrans" cxnId="{7860F088-877F-4841-B50D-89C385A22F90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ADC3717E-484F-4825-A3DD-226335D7C46D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অরাসায়নিক বালাইনাশ</a:t>
          </a:r>
          <a:r>
            <a:rPr lang="bn-BD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 ব্যাখ্যা করতে পারবে</a:t>
          </a:r>
          <a:endParaRPr lang="en-US" dirty="0">
            <a:solidFill>
              <a:srgbClr val="0070C0"/>
            </a:solidFill>
          </a:endParaRPr>
        </a:p>
      </dgm:t>
    </dgm:pt>
    <dgm:pt modelId="{DAF041C7-A092-40DB-9073-000CA223FDB2}" type="parTrans" cxnId="{7F26E5D4-F2ED-4438-AEFE-BF93F55465BB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3BF3505E-C4DB-4074-B829-ADE62BA328B7}" type="sibTrans" cxnId="{7F26E5D4-F2ED-4438-AEFE-BF93F55465BB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852F9199-5532-4B81-8570-362AB6A8DCF9}" type="pres">
      <dgm:prSet presAssocID="{06A76529-F8BD-49A7-BD9A-D2C9BDB4857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BD2A03-38CF-4B6E-8DB6-06D0BFC01DDC}" type="pres">
      <dgm:prSet presAssocID="{586C0DD8-A6F2-4F08-A232-E75E35012693}" presName="circle1" presStyleLbl="node1" presStyleIdx="0" presStyleCnt="3"/>
      <dgm:spPr/>
    </dgm:pt>
    <dgm:pt modelId="{D4AED8C9-01FE-4613-9A0D-668A16F62B36}" type="pres">
      <dgm:prSet presAssocID="{586C0DD8-A6F2-4F08-A232-E75E35012693}" presName="space" presStyleCnt="0"/>
      <dgm:spPr/>
    </dgm:pt>
    <dgm:pt modelId="{1962C3DE-BD79-4F51-A1B3-A3D2DF335DA0}" type="pres">
      <dgm:prSet presAssocID="{586C0DD8-A6F2-4F08-A232-E75E35012693}" presName="rect1" presStyleLbl="alignAcc1" presStyleIdx="0" presStyleCnt="3"/>
      <dgm:spPr/>
      <dgm:t>
        <a:bodyPr/>
        <a:lstStyle/>
        <a:p>
          <a:endParaRPr lang="en-US"/>
        </a:p>
      </dgm:t>
    </dgm:pt>
    <dgm:pt modelId="{23DAE55F-7489-4BE7-8401-D6B20AD20887}" type="pres">
      <dgm:prSet presAssocID="{3E2E1EBA-7D0E-4832-9737-73CE6E842036}" presName="vertSpace2" presStyleLbl="node1" presStyleIdx="0" presStyleCnt="3"/>
      <dgm:spPr/>
    </dgm:pt>
    <dgm:pt modelId="{18DD1DCB-DE9C-4096-99CC-65660ED53EAD}" type="pres">
      <dgm:prSet presAssocID="{3E2E1EBA-7D0E-4832-9737-73CE6E842036}" presName="circle2" presStyleLbl="node1" presStyleIdx="1" presStyleCnt="3"/>
      <dgm:spPr/>
    </dgm:pt>
    <dgm:pt modelId="{624F84B9-E48D-4335-869D-3D2D11141614}" type="pres">
      <dgm:prSet presAssocID="{3E2E1EBA-7D0E-4832-9737-73CE6E842036}" presName="rect2" presStyleLbl="alignAcc1" presStyleIdx="1" presStyleCnt="3"/>
      <dgm:spPr/>
      <dgm:t>
        <a:bodyPr/>
        <a:lstStyle/>
        <a:p>
          <a:endParaRPr lang="en-US"/>
        </a:p>
      </dgm:t>
    </dgm:pt>
    <dgm:pt modelId="{03862FF7-0CC6-4CC2-AF23-A5EF81BC1DD5}" type="pres">
      <dgm:prSet presAssocID="{ADC3717E-484F-4825-A3DD-226335D7C46D}" presName="vertSpace3" presStyleLbl="node1" presStyleIdx="1" presStyleCnt="3"/>
      <dgm:spPr/>
    </dgm:pt>
    <dgm:pt modelId="{DF6B4BD8-E85A-4C3A-BDDB-BF5B14983D55}" type="pres">
      <dgm:prSet presAssocID="{ADC3717E-484F-4825-A3DD-226335D7C46D}" presName="circle3" presStyleLbl="node1" presStyleIdx="2" presStyleCnt="3"/>
      <dgm:spPr/>
    </dgm:pt>
    <dgm:pt modelId="{FD31815B-14E8-4636-8649-E3D21536526D}" type="pres">
      <dgm:prSet presAssocID="{ADC3717E-484F-4825-A3DD-226335D7C46D}" presName="rect3" presStyleLbl="alignAcc1" presStyleIdx="2" presStyleCnt="3" custLinFactNeighborY="-978"/>
      <dgm:spPr/>
      <dgm:t>
        <a:bodyPr/>
        <a:lstStyle/>
        <a:p>
          <a:endParaRPr lang="en-US"/>
        </a:p>
      </dgm:t>
    </dgm:pt>
    <dgm:pt modelId="{1A770EBB-2BA8-4793-A587-044C52998C4B}" type="pres">
      <dgm:prSet presAssocID="{586C0DD8-A6F2-4F08-A232-E75E3501269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497EC-789A-4EF3-95F0-6A64AA544997}" type="pres">
      <dgm:prSet presAssocID="{3E2E1EBA-7D0E-4832-9737-73CE6E84203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1A777-1740-4F94-8D64-E4FFBCC73F0D}" type="pres">
      <dgm:prSet presAssocID="{ADC3717E-484F-4825-A3DD-226335D7C46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0E9F64-6916-4BD8-8CA1-E20112F4EDA1}" type="presOf" srcId="{ADC3717E-484F-4825-A3DD-226335D7C46D}" destId="{FD31815B-14E8-4636-8649-E3D21536526D}" srcOrd="0" destOrd="0" presId="urn:microsoft.com/office/officeart/2005/8/layout/target3"/>
    <dgm:cxn modelId="{0177A3E8-5EAB-4949-9A1F-459129358BDF}" type="presOf" srcId="{3E2E1EBA-7D0E-4832-9737-73CE6E842036}" destId="{734497EC-789A-4EF3-95F0-6A64AA544997}" srcOrd="1" destOrd="0" presId="urn:microsoft.com/office/officeart/2005/8/layout/target3"/>
    <dgm:cxn modelId="{1052F439-F490-401E-A3B5-C2FC59373A3C}" type="presOf" srcId="{586C0DD8-A6F2-4F08-A232-E75E35012693}" destId="{1A770EBB-2BA8-4793-A587-044C52998C4B}" srcOrd="1" destOrd="0" presId="urn:microsoft.com/office/officeart/2005/8/layout/target3"/>
    <dgm:cxn modelId="{FE2BCA7A-57B7-47BC-B5C9-5A75C2B19058}" type="presOf" srcId="{3E2E1EBA-7D0E-4832-9737-73CE6E842036}" destId="{624F84B9-E48D-4335-869D-3D2D11141614}" srcOrd="0" destOrd="0" presId="urn:microsoft.com/office/officeart/2005/8/layout/target3"/>
    <dgm:cxn modelId="{7F26E5D4-F2ED-4438-AEFE-BF93F55465BB}" srcId="{06A76529-F8BD-49A7-BD9A-D2C9BDB48579}" destId="{ADC3717E-484F-4825-A3DD-226335D7C46D}" srcOrd="2" destOrd="0" parTransId="{DAF041C7-A092-40DB-9073-000CA223FDB2}" sibTransId="{3BF3505E-C4DB-4074-B829-ADE62BA328B7}"/>
    <dgm:cxn modelId="{6B3B61A5-284A-408B-919C-78DDCD789249}" type="presOf" srcId="{586C0DD8-A6F2-4F08-A232-E75E35012693}" destId="{1962C3DE-BD79-4F51-A1B3-A3D2DF335DA0}" srcOrd="0" destOrd="0" presId="urn:microsoft.com/office/officeart/2005/8/layout/target3"/>
    <dgm:cxn modelId="{EBA724C3-36C3-44AA-B988-C0883EFDE473}" type="presOf" srcId="{ADC3717E-484F-4825-A3DD-226335D7C46D}" destId="{E5C1A777-1740-4F94-8D64-E4FFBCC73F0D}" srcOrd="1" destOrd="0" presId="urn:microsoft.com/office/officeart/2005/8/layout/target3"/>
    <dgm:cxn modelId="{7860F088-877F-4841-B50D-89C385A22F90}" srcId="{06A76529-F8BD-49A7-BD9A-D2C9BDB48579}" destId="{3E2E1EBA-7D0E-4832-9737-73CE6E842036}" srcOrd="1" destOrd="0" parTransId="{7CB88F46-9A2F-4B84-BDC2-0B8196232A98}" sibTransId="{62EAE23C-176E-45B5-AFD9-56CA53DFEA11}"/>
    <dgm:cxn modelId="{755D2EFC-F99E-454B-986F-541CA429B12B}" srcId="{06A76529-F8BD-49A7-BD9A-D2C9BDB48579}" destId="{586C0DD8-A6F2-4F08-A232-E75E35012693}" srcOrd="0" destOrd="0" parTransId="{F1C0011C-6299-4624-A468-6E7B1353C26A}" sibTransId="{EA68B42D-4ED6-441E-A63F-9F8EC9A87706}"/>
    <dgm:cxn modelId="{E900837F-600B-431F-9E77-1770C0F1281B}" type="presOf" srcId="{06A76529-F8BD-49A7-BD9A-D2C9BDB48579}" destId="{852F9199-5532-4B81-8570-362AB6A8DCF9}" srcOrd="0" destOrd="0" presId="urn:microsoft.com/office/officeart/2005/8/layout/target3"/>
    <dgm:cxn modelId="{237EB37A-4E4E-4BFC-BB42-BECEC7167427}" type="presParOf" srcId="{852F9199-5532-4B81-8570-362AB6A8DCF9}" destId="{7ABD2A03-38CF-4B6E-8DB6-06D0BFC01DDC}" srcOrd="0" destOrd="0" presId="urn:microsoft.com/office/officeart/2005/8/layout/target3"/>
    <dgm:cxn modelId="{550D0DDC-33C8-4BA6-81E9-FAF5801B3B5E}" type="presParOf" srcId="{852F9199-5532-4B81-8570-362AB6A8DCF9}" destId="{D4AED8C9-01FE-4613-9A0D-668A16F62B36}" srcOrd="1" destOrd="0" presId="urn:microsoft.com/office/officeart/2005/8/layout/target3"/>
    <dgm:cxn modelId="{A85C4A75-5B35-4DE0-BA32-4C6F94985E8B}" type="presParOf" srcId="{852F9199-5532-4B81-8570-362AB6A8DCF9}" destId="{1962C3DE-BD79-4F51-A1B3-A3D2DF335DA0}" srcOrd="2" destOrd="0" presId="urn:microsoft.com/office/officeart/2005/8/layout/target3"/>
    <dgm:cxn modelId="{2B321A34-4688-48DF-9BAC-2CD00026510D}" type="presParOf" srcId="{852F9199-5532-4B81-8570-362AB6A8DCF9}" destId="{23DAE55F-7489-4BE7-8401-D6B20AD20887}" srcOrd="3" destOrd="0" presId="urn:microsoft.com/office/officeart/2005/8/layout/target3"/>
    <dgm:cxn modelId="{C5DB58E9-649C-49F3-BDC6-D18FC5B4D33F}" type="presParOf" srcId="{852F9199-5532-4B81-8570-362AB6A8DCF9}" destId="{18DD1DCB-DE9C-4096-99CC-65660ED53EAD}" srcOrd="4" destOrd="0" presId="urn:microsoft.com/office/officeart/2005/8/layout/target3"/>
    <dgm:cxn modelId="{B0E95C9F-D127-4BC6-9C58-75B6961E7C05}" type="presParOf" srcId="{852F9199-5532-4B81-8570-362AB6A8DCF9}" destId="{624F84B9-E48D-4335-869D-3D2D11141614}" srcOrd="5" destOrd="0" presId="urn:microsoft.com/office/officeart/2005/8/layout/target3"/>
    <dgm:cxn modelId="{3DBCE307-A086-45B1-9038-F3934A359F46}" type="presParOf" srcId="{852F9199-5532-4B81-8570-362AB6A8DCF9}" destId="{03862FF7-0CC6-4CC2-AF23-A5EF81BC1DD5}" srcOrd="6" destOrd="0" presId="urn:microsoft.com/office/officeart/2005/8/layout/target3"/>
    <dgm:cxn modelId="{92D4B25C-79FD-40DE-A93C-B735189E5085}" type="presParOf" srcId="{852F9199-5532-4B81-8570-362AB6A8DCF9}" destId="{DF6B4BD8-E85A-4C3A-BDDB-BF5B14983D55}" srcOrd="7" destOrd="0" presId="urn:microsoft.com/office/officeart/2005/8/layout/target3"/>
    <dgm:cxn modelId="{ABBFCAA7-1AD1-42A1-BE5C-F5FDDAD5D410}" type="presParOf" srcId="{852F9199-5532-4B81-8570-362AB6A8DCF9}" destId="{FD31815B-14E8-4636-8649-E3D21536526D}" srcOrd="8" destOrd="0" presId="urn:microsoft.com/office/officeart/2005/8/layout/target3"/>
    <dgm:cxn modelId="{46077910-E8B9-493F-B820-ED1A2210CF5F}" type="presParOf" srcId="{852F9199-5532-4B81-8570-362AB6A8DCF9}" destId="{1A770EBB-2BA8-4793-A587-044C52998C4B}" srcOrd="9" destOrd="0" presId="urn:microsoft.com/office/officeart/2005/8/layout/target3"/>
    <dgm:cxn modelId="{4728233D-B8CD-4D6F-B97A-7778C12A87D6}" type="presParOf" srcId="{852F9199-5532-4B81-8570-362AB6A8DCF9}" destId="{734497EC-789A-4EF3-95F0-6A64AA544997}" srcOrd="10" destOrd="0" presId="urn:microsoft.com/office/officeart/2005/8/layout/target3"/>
    <dgm:cxn modelId="{872D8543-1EC1-4731-A309-F07AB0CA09E1}" type="presParOf" srcId="{852F9199-5532-4B81-8570-362AB6A8DCF9}" destId="{E5C1A777-1740-4F94-8D64-E4FFBCC73F0D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D2A03-38CF-4B6E-8DB6-06D0BFC01DDC}">
      <dsp:nvSpPr>
        <dsp:cNvPr id="0" name=""/>
        <dsp:cNvSpPr/>
      </dsp:nvSpPr>
      <dsp:spPr>
        <a:xfrm>
          <a:off x="0" y="0"/>
          <a:ext cx="3556000" cy="3556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62C3DE-BD79-4F51-A1B3-A3D2DF335DA0}">
      <dsp:nvSpPr>
        <dsp:cNvPr id="0" name=""/>
        <dsp:cNvSpPr/>
      </dsp:nvSpPr>
      <dsp:spPr>
        <a:xfrm>
          <a:off x="1778000" y="0"/>
          <a:ext cx="7061199" cy="355600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জৈব ও অরাসায়নিক বালাইনাশক</a:t>
          </a:r>
          <a:r>
            <a:rPr lang="bn-BD" sz="29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কেন ব্যবহার করতে হবে তা বলতে পারবে।</a:t>
          </a:r>
          <a:endParaRPr lang="en-US" sz="2900" kern="1200" dirty="0">
            <a:solidFill>
              <a:srgbClr val="0070C0"/>
            </a:solidFill>
          </a:endParaRPr>
        </a:p>
      </dsp:txBody>
      <dsp:txXfrm>
        <a:off x="1778000" y="0"/>
        <a:ext cx="7061199" cy="1066802"/>
      </dsp:txXfrm>
    </dsp:sp>
    <dsp:sp modelId="{18DD1DCB-DE9C-4096-99CC-65660ED53EAD}">
      <dsp:nvSpPr>
        <dsp:cNvPr id="0" name=""/>
        <dsp:cNvSpPr/>
      </dsp:nvSpPr>
      <dsp:spPr>
        <a:xfrm>
          <a:off x="622301" y="1066802"/>
          <a:ext cx="2311397" cy="23113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4F84B9-E48D-4335-869D-3D2D11141614}">
      <dsp:nvSpPr>
        <dsp:cNvPr id="0" name=""/>
        <dsp:cNvSpPr/>
      </dsp:nvSpPr>
      <dsp:spPr>
        <a:xfrm>
          <a:off x="1778000" y="1066802"/>
          <a:ext cx="7061199" cy="231139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জৈব</a:t>
          </a:r>
          <a:r>
            <a:rPr lang="bn-BD" sz="29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9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বালাইনাশ</a:t>
          </a:r>
          <a:r>
            <a:rPr lang="bn-BD" sz="29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কের ব্যাবহার বর্ণনা করতে পারবে </a:t>
          </a:r>
          <a:endParaRPr lang="en-US" sz="2900" kern="1200" dirty="0">
            <a:solidFill>
              <a:srgbClr val="0070C0"/>
            </a:solidFill>
          </a:endParaRPr>
        </a:p>
      </dsp:txBody>
      <dsp:txXfrm>
        <a:off x="1778000" y="1066802"/>
        <a:ext cx="7061199" cy="1066798"/>
      </dsp:txXfrm>
    </dsp:sp>
    <dsp:sp modelId="{DF6B4BD8-E85A-4C3A-BDDB-BF5B14983D55}">
      <dsp:nvSpPr>
        <dsp:cNvPr id="0" name=""/>
        <dsp:cNvSpPr/>
      </dsp:nvSpPr>
      <dsp:spPr>
        <a:xfrm>
          <a:off x="1244600" y="2133601"/>
          <a:ext cx="1066798" cy="10667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31815B-14E8-4636-8649-E3D21536526D}">
      <dsp:nvSpPr>
        <dsp:cNvPr id="0" name=""/>
        <dsp:cNvSpPr/>
      </dsp:nvSpPr>
      <dsp:spPr>
        <a:xfrm>
          <a:off x="1778000" y="2123167"/>
          <a:ext cx="7061199" cy="106679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অরাসায়নিক বালাইনাশ</a:t>
          </a:r>
          <a:r>
            <a:rPr lang="bn-BD" sz="29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ক ব্যাখ্যা করতে পারবে</a:t>
          </a:r>
          <a:endParaRPr lang="en-US" sz="2900" kern="1200" dirty="0">
            <a:solidFill>
              <a:srgbClr val="0070C0"/>
            </a:solidFill>
          </a:endParaRPr>
        </a:p>
      </dsp:txBody>
      <dsp:txXfrm>
        <a:off x="1778000" y="2123167"/>
        <a:ext cx="7061199" cy="1066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A58E1-DC56-4D2D-8CE4-9D006D04FFB2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1BD56-F0FF-43B5-BEDB-BB34077A96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919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করবেন ছবিতে 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যা দেখছি তা কি ফসলের জন্য উপকারি না ক্ষতিকর? ছাত্ররা ক্ষতির। এই অবস্থা হতে বাচার উপায় কি? কিটনাশক প্রয়োগ। এছাড়া আরো কোন পদ্ধতি আছে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1BD56-F0FF-43B5-BEDB-BB34077A96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597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ভিডিও টিতে  </a:t>
            </a:r>
            <a:r>
              <a:rPr lang="en-US" baseline="0" dirty="0" smtClean="0"/>
              <a:t>N </a:t>
            </a:r>
            <a:r>
              <a:rPr lang="bn-BD" baseline="0" dirty="0" smtClean="0"/>
              <a:t>এবং </a:t>
            </a:r>
            <a:r>
              <a:rPr lang="en-US" baseline="0" dirty="0" smtClean="0"/>
              <a:t>P</a:t>
            </a:r>
            <a:r>
              <a:rPr lang="bn-BD" baseline="0" dirty="0" smtClean="0"/>
              <a:t> দ্বারা</a:t>
            </a:r>
            <a:r>
              <a:rPr lang="en-US" baseline="0" dirty="0" smtClean="0"/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রাসায়নিক বালাইনাশক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কে বুঝানো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1BD56-F0FF-43B5-BEDB-BB34077A96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575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198116" y="914400"/>
            <a:ext cx="8747769" cy="5029200"/>
          </a:xfrm>
          <a:prstGeom prst="verticalScroll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6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975193"/>
            <a:ext cx="40386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সুগারবিট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পালং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শিকড়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থেকে আহরিত লাইমো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জীবাণুনাশক এন্টিবায়োটিক নিঃসরণের মাধ্যমে উদ্ভিদ রোগ দমন করে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থাকে 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380219"/>
            <a:ext cx="4038600" cy="3410394"/>
            <a:chOff x="2590800" y="-21771"/>
            <a:chExt cx="3658484" cy="3410394"/>
          </a:xfrm>
        </p:grpSpPr>
        <p:pic>
          <p:nvPicPr>
            <p:cNvPr id="4" name="Picture 2" descr="C:\Users\MD.ASHRAFUL\Desktop\New folder\beet-info0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2590800" y="-21771"/>
              <a:ext cx="1829242" cy="34103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MD.ASHRAFUL\Desktop\New folder\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042" y="-21771"/>
              <a:ext cx="1829242" cy="34067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C:\Users\MD.ASHRAFUL\Desktop\New folder\microb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0218"/>
            <a:ext cx="3658483" cy="3406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23490" y="3922641"/>
            <a:ext cx="365848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বিভিন্ন ধরনের জীবাণু সার প্রয়োগ করে ছত্রাক ও ব্যাকটেরিয়া হতে রেহাই পাওয়া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8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63462" y="76200"/>
            <a:ext cx="32849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অরাসায়নিক বালাইনাশক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MD.ASHRAFUL\Desktop\New folder\11947514_1017834428256444_21589322953507002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81" y="762000"/>
            <a:ext cx="3010657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D.ASHRAFUL\Desktop\New folder\Seed Treat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268"/>
          <a:stretch/>
        </p:blipFill>
        <p:spPr bwMode="auto">
          <a:xfrm>
            <a:off x="239104" y="3922593"/>
            <a:ext cx="2857800" cy="1944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D.ASHRAFUL\Desktop\New folder\SRI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52" t="18192"/>
          <a:stretch/>
        </p:blipFill>
        <p:spPr bwMode="auto">
          <a:xfrm>
            <a:off x="6090522" y="3922593"/>
            <a:ext cx="2913671" cy="1688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96904" y="2895600"/>
            <a:ext cx="299361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ধানের পাতার লালচে রেখা রোগ মুক্ত করতে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33044" y="5950803"/>
            <a:ext cx="286063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ধান বীজ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৫৪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সে: তাপমাত্রায় পানিতে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090522" y="5611083"/>
            <a:ext cx="291367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১৫ মিনিট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ভিজিয়ে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রেখে বীজবাহিত রোগ ব্যাকটেরিয়া দূর করা 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>
            <a:stCxn id="9" idx="2"/>
          </p:cNvCxnSpPr>
          <p:nvPr/>
        </p:nvCxnSpPr>
        <p:spPr>
          <a:xfrm flipH="1">
            <a:off x="2362200" y="3726597"/>
            <a:ext cx="2231513" cy="15312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9" idx="2"/>
          </p:cNvCxnSpPr>
          <p:nvPr/>
        </p:nvCxnSpPr>
        <p:spPr>
          <a:xfrm>
            <a:off x="4593713" y="3726597"/>
            <a:ext cx="2340487" cy="15312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95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68" y="2362200"/>
            <a:ext cx="405765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300" dirty="0">
                <a:latin typeface="NikoshBAN" pitchFamily="2" charset="0"/>
                <a:cs typeface="NikoshBAN" pitchFamily="2" charset="0"/>
              </a:rPr>
              <a:t>জাব পোকা দমনে লেডিবার্ড বিটল পোকা ডাল ও তেল জাতীয় ফসলে বৃদ্ধি করা যায়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9967" y="76201"/>
            <a:ext cx="4057650" cy="2184014"/>
            <a:chOff x="109967" y="288539"/>
            <a:chExt cx="4057650" cy="1971676"/>
          </a:xfrm>
        </p:grpSpPr>
        <p:pic>
          <p:nvPicPr>
            <p:cNvPr id="4098" name="Picture 2" descr="C:\Users\MD.ASHRAFUL\Desktop\New folder\izfandior_130580305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542" y="288539"/>
              <a:ext cx="1743075" cy="19716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MD.ASHRAFUL\Desktop\New folder\Bean Aphid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67" y="288540"/>
              <a:ext cx="2314575" cy="19716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30393" y="1770993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জাব পোকা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424542" y="1878797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লেডিবার্ড বিটল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29788" y="76200"/>
            <a:ext cx="3938012" cy="2184014"/>
            <a:chOff x="5129788" y="288538"/>
            <a:chExt cx="3938012" cy="1971676"/>
          </a:xfrm>
        </p:grpSpPr>
        <p:pic>
          <p:nvPicPr>
            <p:cNvPr id="4100" name="Picture 4" descr="C:\Users\MD.ASHRAFUL\Desktop\New folder\potato-fiel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963" y="288540"/>
              <a:ext cx="1874837" cy="19716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D:\মডেল কন্টেন এর ছবি\New folder\New folder\seed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788" y="288538"/>
              <a:ext cx="2064544" cy="195959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5181599" y="2314487"/>
            <a:ext cx="3939381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300" dirty="0">
                <a:latin typeface="NikoshBAN" pitchFamily="2" charset="0"/>
                <a:cs typeface="NikoshBAN" pitchFamily="2" charset="0"/>
              </a:rPr>
              <a:t>জমিতে সুষম সার ব্যবহার করলে পোকামাকড় ও রোগজীবাণু অনেক কম হয়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98" t="30897" r="40679" b="23060"/>
          <a:stretch/>
        </p:blipFill>
        <p:spPr bwMode="auto">
          <a:xfrm>
            <a:off x="109968" y="3297643"/>
            <a:ext cx="4057649" cy="220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9968" y="5581471"/>
            <a:ext cx="405764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পোকার আশ্রয়স্থল হলো আগাছা। কাজেই জমি থেকে সবসময় আগাছা পরিষ্কার রাখতে 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 descr="D:\Md.ashraful islam_2nd session_agri_khulna\New folder\2012-10-23__nat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8" y="3297643"/>
            <a:ext cx="3886202" cy="2208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599" y="5646003"/>
            <a:ext cx="388620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আলোর ফাঁদ পেতে পূর্ণ বয়স্ক পোকা ধরে ফেলা বা মেরে ফেলা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9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32" y="2454221"/>
            <a:ext cx="37338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হাত জাল ব্যবহার করে পোকা ধরে ফেলা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D:\Md.ashraful islam_2nd session_agri_khulna\New folder\2_128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40" y="47298"/>
            <a:ext cx="3748562" cy="2321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48140" y="2438400"/>
            <a:ext cx="3759073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200" dirty="0">
                <a:latin typeface="NikoshBAN" pitchFamily="2" charset="0"/>
                <a:cs typeface="NikoshBAN" pitchFamily="2" charset="0"/>
              </a:rPr>
              <a:t>জমিতে গাছের ডাল বা বাঁশের কঞ্চি পুঁতে পাখি বসিয়ে পোকা খাওয়ানোর ব্যবস্থা করে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D:\Md.ashraful islam_2nd session_agri_khulna\New folder\calua6354783799945485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" y="3657600"/>
            <a:ext cx="379586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067611"/>
            <a:ext cx="273023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ধান ক্ষেতে মাছের চাষ 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D:\Md.ashraful islam_2nd session_agri_khulna\New folder\sirnar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057"/>
          <a:stretch/>
        </p:blipFill>
        <p:spPr bwMode="auto">
          <a:xfrm>
            <a:off x="5316608" y="3657600"/>
            <a:ext cx="379586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1" y="5984544"/>
            <a:ext cx="376270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300" dirty="0">
                <a:latin typeface="NikoshBAN" pitchFamily="2" charset="0"/>
                <a:cs typeface="NikoshBAN" pitchFamily="2" charset="0"/>
              </a:rPr>
              <a:t>ফসল সংগ্রহের পর নাড়া পুড়িয়ে ফেলতে হবে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Users\SOHAG\Desktop\DSCN10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61" r="25045"/>
          <a:stretch/>
        </p:blipFill>
        <p:spPr bwMode="auto">
          <a:xfrm>
            <a:off x="36729" y="40834"/>
            <a:ext cx="3745975" cy="2321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71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666" y="57804"/>
            <a:ext cx="3657600" cy="2312988"/>
            <a:chOff x="609600" y="609600"/>
            <a:chExt cx="3657600" cy="2312988"/>
          </a:xfrm>
        </p:grpSpPr>
        <p:pic>
          <p:nvPicPr>
            <p:cNvPr id="3074" name="Picture 2" descr="D:\Md.ashraful islam_2nd session_agri_khulna\New folder\Neem_1261222791_2-Image014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09600"/>
              <a:ext cx="1828800" cy="23129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Md.ashraful islam_2nd session_agri_khulna\New folder\tomatopotat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0797"/>
            <a:stretch/>
          </p:blipFill>
          <p:spPr bwMode="auto">
            <a:xfrm>
              <a:off x="2438400" y="609600"/>
              <a:ext cx="1828800" cy="23129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78825" y="2499547"/>
            <a:ext cx="362344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কলম চারা ব্যবহারের মাধ্যমে বেগুন ও টমেটোর ব্যাকটেরিয়াল উইল্ট রোগ দমন করা 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D:\Md.ashraful islam_2nd session_agri_khulna\New folder\sex_pherom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936" y="59490"/>
            <a:ext cx="3302000" cy="2311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78936" y="2514600"/>
            <a:ext cx="3302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ফেরোমোন ও মিষ্টি কুমড়ার ফাঁদ ব্যবহারের মাধ্যমে কুমড়া জাতীয় ফসলের মাছি, পোকা দমন করা 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 descr="D:\Md.ashraful islam_2nd session_agri_khulna\New folder\মেহগনি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33"/>
          <a:stretch/>
        </p:blipFill>
        <p:spPr bwMode="auto">
          <a:xfrm>
            <a:off x="3865346" y="3144837"/>
            <a:ext cx="1759806" cy="2417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5715000"/>
            <a:ext cx="325659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মেহগনি ফল থেকে সংগৃহীত নির্যাস ও তেল ভেষজ কীটনাশক হিসেবে ব্যবহার ও প্রয়োগ করা হয়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3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Md.ashraful islam_2nd session_agri_khulna\New folder\image_647_189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4" y="1676400"/>
            <a:ext cx="2848654" cy="2854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Md.ashraful islam_2nd session_agri_khulna\New folder\Grasshopper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09" t="16591" r="15901" b="9138"/>
          <a:stretch/>
        </p:blipFill>
        <p:spPr bwMode="auto">
          <a:xfrm>
            <a:off x="3249304" y="1676400"/>
            <a:ext cx="2819400" cy="2854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d.ashraful islam_2nd session_agri_khulna\New folder\0033255449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676400"/>
            <a:ext cx="2711672" cy="2854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583668"/>
            <a:ext cx="132921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নেকড়ে মাকড়সা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1061" y="4659868"/>
            <a:ext cx="86433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ঘাসফড়িং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6815" y="4648200"/>
            <a:ext cx="120898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ড্যামসেল মাছি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68" y="195197"/>
            <a:ext cx="22213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পরভোজী পোকা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0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2508" y="3969308"/>
            <a:ext cx="326403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জমিতে ব্যাঙের সংখ্যা বৃদ্ধি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D:\Md.ashraful islam_2nd session_agri_khulna\New folder\3_285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4678907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76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177802"/>
            <a:ext cx="899160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ও অরাসায়নিক বালাইনাশকের সুবিধা ও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লিখ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1840" y="152400"/>
            <a:ext cx="24769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="" xmlns:p14="http://schemas.microsoft.com/office/powerpoint/2010/main" val="17446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0030" y="68759"/>
            <a:ext cx="152157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7030A0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4" y="863025"/>
            <a:ext cx="716052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গাছের নির্যাস ছত্রাকনাশক হিসেবে ব্যবহৃত হয়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81438"/>
            <a:ext cx="211591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এলামন্ডা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4" y="3987225"/>
            <a:ext cx="6172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২/ নিরব ঘাতক কোনটি?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158" y="4800600"/>
            <a:ext cx="232204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রাসায়নিক সার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65712"/>
            <a:ext cx="211591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নিম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5071" y="1542310"/>
            <a:ext cx="188064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তুলসি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5071" y="2590800"/>
            <a:ext cx="188064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পিয়াজ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3806" y="1565712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2445071" y="1534180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478232" y="2549088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-Shape 14"/>
          <p:cNvSpPr/>
          <p:nvPr/>
        </p:nvSpPr>
        <p:spPr>
          <a:xfrm rot="19398065">
            <a:off x="39622" y="2712963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0187" y="4800600"/>
            <a:ext cx="22190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বালাইনাশক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187" y="5638800"/>
            <a:ext cx="221901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জৈব সার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275" y="5680841"/>
            <a:ext cx="231416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কম্পোস্ট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9398065">
            <a:off x="39621" y="4888275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2799504" y="4800600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2822134" y="5640279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20732" y="5695458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8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6224" y="381000"/>
            <a:ext cx="3377849" cy="110799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743200"/>
            <a:ext cx="8686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এলাকায় কী কী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বালাইনাশক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ব্যবহার করা হয় এবং তা কীভাবে ব্যবহার হয় পয়েন্ট আকারে কাগজে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9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962400"/>
            <a:ext cx="3505200" cy="2031325"/>
          </a:xfrm>
          <a:prstGeom prst="rect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আশরাফুল ইসলাম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4239399"/>
            <a:ext cx="3304310" cy="1569660"/>
          </a:xfrm>
          <a:prstGeom prst="rect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7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কৃষিশিক্ষা</a:t>
            </a: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পাঠ-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11</a:t>
            </a:r>
            <a:endParaRPr lang="bn-BD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D:\d-1300-22-3-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06606"/>
            <a:ext cx="2046117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08" y="1106606"/>
            <a:ext cx="2048392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6395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ASHRAFUL\Desktop\dd7ea5dd9699982c882b39ba890dc8f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" y="492"/>
            <a:ext cx="9143835" cy="6857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2404979"/>
            <a:ext cx="1920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1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d.ashraful islam_2nd session_agri_khulna\New folder\কৃষিকাজে-কিটনাশক-ডেকে-আনছে-শিশুর-মানসিক-রোগ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60"/>
          <a:stretch/>
        </p:blipFill>
        <p:spPr bwMode="auto">
          <a:xfrm>
            <a:off x="4698133" y="3856008"/>
            <a:ext cx="4351275" cy="2925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1" descr="D:\Md.ashraful islam_2nd session_agri_khulna\New folder\insect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4351274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98133" y="914400"/>
            <a:ext cx="4353900" cy="2819400"/>
            <a:chOff x="4698133" y="914400"/>
            <a:chExt cx="4353900" cy="2819400"/>
          </a:xfrm>
        </p:grpSpPr>
        <p:pic>
          <p:nvPicPr>
            <p:cNvPr id="2050" name="Picture 2" descr="D:\Md.ashraful islam_2nd session_agri_khulna\New folder\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7056" b="7555"/>
            <a:stretch/>
          </p:blipFill>
          <p:spPr bwMode="auto">
            <a:xfrm>
              <a:off x="4698133" y="914400"/>
              <a:ext cx="4353900" cy="2819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5265683" y="1992130"/>
              <a:ext cx="457200" cy="522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848600" y="2819400"/>
              <a:ext cx="609600" cy="6843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33" t="21627" r="45834" b="37500"/>
          <a:stretch/>
        </p:blipFill>
        <p:spPr bwMode="auto">
          <a:xfrm>
            <a:off x="76200" y="3856008"/>
            <a:ext cx="4351274" cy="292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2430" y="9059"/>
            <a:ext cx="4648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গুলিদেখ এবং একটু চিন্তা কর</a:t>
            </a:r>
          </a:p>
        </p:txBody>
      </p:sp>
    </p:spTree>
    <p:extLst>
      <p:ext uri="{BB962C8B-B14F-4D97-AF65-F5344CB8AC3E}">
        <p14:creationId xmlns="" xmlns:p14="http://schemas.microsoft.com/office/powerpoint/2010/main" val="26578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3434" y="2705725"/>
            <a:ext cx="726513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জৈব ও অরাসায়নিক বালাইনাশকের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6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52400"/>
            <a:ext cx="2286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752727824"/>
              </p:ext>
            </p:extLst>
          </p:nvPr>
        </p:nvGraphicFramePr>
        <p:xfrm>
          <a:off x="152400" y="2159000"/>
          <a:ext cx="88392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73" y="1219200"/>
            <a:ext cx="357982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2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D2A03-38CF-4B6E-8DB6-06D0BFC01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ABD2A03-38CF-4B6E-8DB6-06D0BFC01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62C3DE-BD79-4F51-A1B3-A3D2DF335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1962C3DE-BD79-4F51-A1B3-A3D2DF335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D1DCB-DE9C-4096-99CC-65660ED53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18DD1DCB-DE9C-4096-99CC-65660ED53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4F84B9-E48D-4335-869D-3D2D11141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624F84B9-E48D-4335-869D-3D2D11141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6B4BD8-E85A-4C3A-BDDB-BF5B1498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F6B4BD8-E85A-4C3A-BDDB-BF5B14983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31815B-14E8-4636-8649-E3D215365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FD31815B-14E8-4636-8649-E3D215365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163677"/>
            <a:ext cx="38154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বালাইনাশক হলো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 প্রকার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93183" y="5482196"/>
            <a:ext cx="72968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জৈব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804848" y="5482196"/>
            <a:ext cx="171232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অরাসায়নিক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921106" y="5511225"/>
            <a:ext cx="146706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রাসায়নিক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76902" y="2129396"/>
            <a:ext cx="2971462" cy="3099377"/>
            <a:chOff x="3200400" y="1551747"/>
            <a:chExt cx="2390409" cy="1817132"/>
          </a:xfrm>
        </p:grpSpPr>
        <p:pic>
          <p:nvPicPr>
            <p:cNvPr id="1026" name="Picture 2" descr="D:\Md.ashraful islam_2nd session_agri_khulna\New folder\11924547_678488808947878_331204218582447963_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551747"/>
              <a:ext cx="1251315" cy="18171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Md.ashraful islam_2nd session_agri_khulna\New folder\2012-10-23__nat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97" y="1551747"/>
              <a:ext cx="1154112" cy="18171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61" t="13129" r="18061" b="27143"/>
          <a:stretch/>
        </p:blipFill>
        <p:spPr bwMode="auto">
          <a:xfrm>
            <a:off x="18143" y="2129397"/>
            <a:ext cx="2971462" cy="309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D:\Md.ashraful islam_2nd session_agri_khulna\New folder\pesticid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96"/>
          <a:stretch/>
        </p:blipFill>
        <p:spPr bwMode="auto">
          <a:xfrm>
            <a:off x="6133749" y="2129396"/>
            <a:ext cx="2978719" cy="3099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295400" y="748452"/>
            <a:ext cx="6421054" cy="1385148"/>
            <a:chOff x="1295400" y="748452"/>
            <a:chExt cx="6421054" cy="1385148"/>
          </a:xfrm>
        </p:grpSpPr>
        <p:sp>
          <p:nvSpPr>
            <p:cNvPr id="4" name="Rectangle 3"/>
            <p:cNvSpPr/>
            <p:nvPr/>
          </p:nvSpPr>
          <p:spPr>
            <a:xfrm>
              <a:off x="4490161" y="748452"/>
              <a:ext cx="142222" cy="7755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03132" y="1524000"/>
              <a:ext cx="6196614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543800" y="1524000"/>
              <a:ext cx="172654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295400" y="1524000"/>
              <a:ext cx="172654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374933" y="1524000"/>
              <a:ext cx="349468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911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89906162"/>
              </p:ext>
            </p:extLst>
          </p:nvPr>
        </p:nvGraphicFramePr>
        <p:xfrm>
          <a:off x="3657600" y="2438400"/>
          <a:ext cx="1371600" cy="1217613"/>
        </p:xfrm>
        <a:graphic>
          <a:graphicData uri="http://schemas.openxmlformats.org/presentationml/2006/ole">
            <p:oleObj spid="_x0000_s1183" name="Packager Shell Object" showAsIcon="1" r:id="rId4" imgW="900000" imgH="607680" progId="Package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924633" y="3810000"/>
            <a:ext cx="493336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>
                <a:ln/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চলো আমরা </a:t>
            </a:r>
            <a:r>
              <a:rPr lang="bn-BD" sz="3600" b="1" cap="none" spc="0" dirty="0" smtClean="0">
                <a:ln/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cap="none" spc="0" dirty="0" smtClean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none" spc="0" dirty="0" smtClean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ভিডিও দে</a:t>
            </a:r>
            <a:r>
              <a:rPr lang="bn-BD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bn-BD" sz="3600" b="1" cap="none" spc="0" dirty="0" smtClean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8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D.ASHRAFUL\Desktop\New folder\Yellow+Bell+Seeds+(Allamanda+cathartica+L.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" y="990600"/>
            <a:ext cx="3001236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6034" y="4602540"/>
            <a:ext cx="225254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এলামণ্ডা গাছের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নির্যাস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D.ASHRAFUL\Desktop\New folder\11204915_424961601025368_293200448037675464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2971800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1" y="4602540"/>
            <a:ext cx="29718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রসুনের নির্যাস ছত্রাক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ব্যাকটেরিয়া নাশক হিসেবে ব্যবহার করা 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6252" y="224397"/>
            <a:ext cx="243494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জৈব বালাইনাশক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MD.ASHRAFUL\Desktop\New folder\28231858-Tree-bark-of-Medicinal-Neem-with-leaves-over-white-background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971800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72200" y="4602540"/>
            <a:ext cx="29718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নিমের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নির্যাস (ছাল, পাতা, ফুল ও ফল) জীবাণুনাশক হিসেবে ব্যবহার করা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9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941921"/>
            <a:ext cx="423738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তামাক পাতার নির্যাস ‘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নিকোটিন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সালফেট’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করে ফসলের কাণ্ড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কীটপতঙ্গের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আক্রমণ রোধ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করা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D.ASHRAFUL\Desktop\New folder\তামাক পাতার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37384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3941922"/>
            <a:ext cx="422161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মুরগির পচনকৃত বিষ্ঠা ও সরিষার খৈল ব্যবহারের মাধ্যমে বিভিন্ন সবজি ফসলের মাটিবাহিত রোগ দমন করা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48200" y="304800"/>
            <a:ext cx="4221617" cy="3276600"/>
            <a:chOff x="1295400" y="2496925"/>
            <a:chExt cx="4572000" cy="1714500"/>
          </a:xfrm>
        </p:grpSpPr>
        <p:pic>
          <p:nvPicPr>
            <p:cNvPr id="6" name="Picture 3" descr="C:\Users\MD.ASHRAFUL\Desktop\New folder\hq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496925"/>
              <a:ext cx="22860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MD.ASHRAFUL\Desktop\New folder\mustard-oil-cake-500x5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496925"/>
              <a:ext cx="22860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1513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507</Words>
  <Application>Microsoft Office PowerPoint</Application>
  <PresentationFormat>On-screen Show (4:3)</PresentationFormat>
  <Paragraphs>78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MD.ASHRAFUL</dc:creator>
  <cp:lastModifiedBy>ASHRAFUL</cp:lastModifiedBy>
  <cp:revision>128</cp:revision>
  <dcterms:created xsi:type="dcterms:W3CDTF">2006-08-16T00:00:00Z</dcterms:created>
  <dcterms:modified xsi:type="dcterms:W3CDTF">2016-08-06T13:55:33Z</dcterms:modified>
</cp:coreProperties>
</file>